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7" r:id="rId3"/>
    <p:sldId id="296" r:id="rId4"/>
    <p:sldId id="278" r:id="rId5"/>
    <p:sldId id="297" r:id="rId6"/>
    <p:sldId id="301" r:id="rId7"/>
    <p:sldId id="302" r:id="rId8"/>
    <p:sldId id="303" r:id="rId9"/>
    <p:sldId id="304" r:id="rId10"/>
    <p:sldId id="298" r:id="rId11"/>
    <p:sldId id="305" r:id="rId12"/>
    <p:sldId id="306" r:id="rId13"/>
    <p:sldId id="307" r:id="rId14"/>
    <p:sldId id="308" r:id="rId15"/>
    <p:sldId id="299" r:id="rId16"/>
    <p:sldId id="309" r:id="rId17"/>
    <p:sldId id="310" r:id="rId18"/>
    <p:sldId id="311" r:id="rId19"/>
    <p:sldId id="312" r:id="rId20"/>
    <p:sldId id="300" r:id="rId21"/>
    <p:sldId id="313" r:id="rId22"/>
    <p:sldId id="314" r:id="rId2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04" autoAdjust="0"/>
    <p:restoredTop sz="86352" autoAdjust="0"/>
  </p:normalViewPr>
  <p:slideViewPr>
    <p:cSldViewPr snapToGrid="0">
      <p:cViewPr varScale="1">
        <p:scale>
          <a:sx n="53" d="100"/>
          <a:sy n="53" d="100"/>
        </p:scale>
        <p:origin x="317" y="48"/>
      </p:cViewPr>
      <p:guideLst/>
    </p:cSldViewPr>
  </p:slideViewPr>
  <p:outlineViewPr>
    <p:cViewPr>
      <p:scale>
        <a:sx n="33" d="100"/>
        <a:sy n="33" d="100"/>
      </p:scale>
      <p:origin x="0" y="-1584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03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BF1AD-5E2A-4B4A-8269-FBE933B22BF1}" type="datetimeFigureOut">
              <a:rPr lang="it-IT" smtClean="0"/>
              <a:t>03/10/2017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7BDCB-4C06-41D7-A8A2-EED850AFE1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4220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5671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testo in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808140"/>
            <a:ext cx="9339971" cy="133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561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testo in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1129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testo in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6336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302758" y="316999"/>
            <a:ext cx="8051042" cy="1325563"/>
          </a:xfrm>
        </p:spPr>
        <p:txBody>
          <a:bodyPr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17558" y="1825625"/>
            <a:ext cx="9236242" cy="4351338"/>
          </a:xfrm>
        </p:spPr>
        <p:txBody>
          <a:bodyPr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94412" y="6356350"/>
            <a:ext cx="4147930" cy="365125"/>
          </a:xfrm>
        </p:spPr>
        <p:txBody>
          <a:bodyPr/>
          <a:lstStyle>
            <a:lvl1pPr algn="ctr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testo in www.lucianomeddi.eu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02997DD6-CC48-46C7-8D63-7D4CADA6DE9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CasellaDiTesto 6"/>
          <p:cNvSpPr txBox="1"/>
          <p:nvPr userDrawn="1"/>
        </p:nvSpPr>
        <p:spPr>
          <a:xfrm>
            <a:off x="304800" y="1825625"/>
            <a:ext cx="1510748" cy="403187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it-IT" sz="1600" b="1" dirty="0"/>
              <a:t>Introduzione</a:t>
            </a:r>
          </a:p>
          <a:p>
            <a:pPr marL="0" indent="0">
              <a:buNone/>
            </a:pPr>
            <a:r>
              <a:rPr lang="it-IT" sz="1600" b="1" dirty="0"/>
              <a:t/>
            </a:r>
            <a:br>
              <a:rPr lang="it-IT" sz="1600" b="1" dirty="0"/>
            </a:br>
            <a:r>
              <a:rPr lang="it-IT" sz="1600" b="1" dirty="0" smtClean="0"/>
              <a:t>1. l’importanza e la necessità della catechesi familiare</a:t>
            </a:r>
            <a:br>
              <a:rPr lang="it-IT" sz="1600" b="1" dirty="0" smtClean="0"/>
            </a:br>
            <a:endParaRPr lang="it-IT" sz="1600" b="1" dirty="0" smtClean="0"/>
          </a:p>
          <a:p>
            <a:pPr marL="0" indent="0">
              <a:buNone/>
            </a:pPr>
            <a:r>
              <a:rPr lang="it-IT" sz="1600" b="1" dirty="0" smtClean="0"/>
              <a:t>2. Obiettivi e Compiti  della catechesi familiare</a:t>
            </a:r>
            <a:br>
              <a:rPr lang="it-IT" sz="1600" b="1" dirty="0" smtClean="0"/>
            </a:br>
            <a:endParaRPr lang="it-IT" sz="1600" b="1" dirty="0" smtClean="0"/>
          </a:p>
          <a:p>
            <a:pPr marL="0" indent="0">
              <a:buNone/>
            </a:pPr>
            <a:r>
              <a:rPr lang="it-IT" sz="1600" b="1" dirty="0" smtClean="0"/>
              <a:t>3. Modelli </a:t>
            </a:r>
            <a:br>
              <a:rPr lang="it-IT" sz="1600" b="1" dirty="0" smtClean="0"/>
            </a:br>
            <a:endParaRPr lang="it-IT" sz="1600" b="1" dirty="0" smtClean="0"/>
          </a:p>
          <a:p>
            <a:pPr marL="0" indent="0">
              <a:buNone/>
            </a:pPr>
            <a:r>
              <a:rPr lang="it-IT" sz="1600" b="1" dirty="0" smtClean="0"/>
              <a:t>4. Aspetti organizzativi</a:t>
            </a:r>
            <a:endParaRPr lang="it-IT" sz="1600" dirty="0"/>
          </a:p>
        </p:txBody>
      </p:sp>
      <p:pic>
        <p:nvPicPr>
          <p:cNvPr id="1026" name="Picture 2" descr="http://iscrizioni.urbaniana.edu/Urbaniana/Images/Header2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2" r="86629" b="49661"/>
          <a:stretch/>
        </p:blipFill>
        <p:spPr bwMode="auto">
          <a:xfrm>
            <a:off x="354495" y="182424"/>
            <a:ext cx="1363898" cy="146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Risultati immagini per mentana san nicol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79" y="316999"/>
            <a:ext cx="1391993" cy="1261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73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testo in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‹N›</a:t>
            </a:fld>
            <a:endParaRPr lang="it-IT"/>
          </a:p>
        </p:txBody>
      </p:sp>
      <p:pic>
        <p:nvPicPr>
          <p:cNvPr id="1026" name="Picture 2" descr="Risultati immagini per mentana san nicola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44"/>
          <a:stretch/>
        </p:blipFill>
        <p:spPr bwMode="auto">
          <a:xfrm>
            <a:off x="6460840" y="-27296"/>
            <a:ext cx="4061583" cy="4616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295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testo in 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412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testo in www.lucianomeddi.eu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814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testo in 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3275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testo in www.lucianomeddi.eu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5916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testo in 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645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testo in 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804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testo in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97DD6-CC48-46C7-8D63-7D4CADA6DE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6719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ucianomeddi.eu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isultati immagini per mentana san nicola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1"/>
            <a:ext cx="12192000" cy="681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C000"/>
                </a:solidFill>
                <a:latin typeface="Britannic Bold" panose="020B0903060703020204" pitchFamily="34" charset="0"/>
              </a:rPr>
              <a:t>La catechesi familiare. Necessità, compiti e </a:t>
            </a:r>
            <a:r>
              <a:rPr lang="it-IT" dirty="0" smtClean="0">
                <a:solidFill>
                  <a:srgbClr val="FFC000"/>
                </a:solidFill>
                <a:latin typeface="Britannic Bold" panose="020B0903060703020204" pitchFamily="34" charset="0"/>
              </a:rPr>
              <a:t>modelli</a:t>
            </a:r>
            <a:endParaRPr lang="IT-IT" sz="3600" dirty="0">
              <a:solidFill>
                <a:srgbClr val="FFC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776849"/>
            <a:ext cx="9144000" cy="83549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it-IT" b="1" dirty="0">
                <a:solidFill>
                  <a:schemeClr val="bg1"/>
                </a:solidFill>
                <a:latin typeface="Calibri" panose="020F0502020204030204" pitchFamily="34" charset="0"/>
              </a:rPr>
              <a:t>Intervento assemblea dei catechisti della parrocchia </a:t>
            </a:r>
            <a:r>
              <a:rPr lang="it-IT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it-IT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it-IT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</a:t>
            </a:r>
            <a:r>
              <a:rPr lang="it-IT" b="1" dirty="0">
                <a:solidFill>
                  <a:schemeClr val="bg1"/>
                </a:solidFill>
                <a:latin typeface="Calibri" panose="020F0502020204030204" pitchFamily="34" charset="0"/>
              </a:rPr>
              <a:t>. Nicola da Bari (Mentana</a:t>
            </a:r>
            <a:r>
              <a:rPr lang="it-IT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)</a:t>
            </a:r>
            <a:br>
              <a:rPr lang="it-IT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IT-IT" b="1" dirty="0" err="1" smtClean="0">
                <a:solidFill>
                  <a:schemeClr val="bg1"/>
                </a:solidFill>
              </a:rPr>
              <a:t>Martedi</a:t>
            </a:r>
            <a:r>
              <a:rPr lang="IT-IT" b="1" dirty="0" smtClean="0">
                <a:solidFill>
                  <a:schemeClr val="bg1"/>
                </a:solidFill>
              </a:rPr>
              <a:t> 3 ottobre 2017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testo in 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454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788240"/>
          </a:xfrm>
        </p:spPr>
        <p:txBody>
          <a:bodyPr>
            <a:normAutofit fontScale="90000"/>
          </a:bodyPr>
          <a:lstStyle/>
          <a:p>
            <a:r>
              <a:rPr lang="it-IT" dirty="0"/>
              <a:t>itinerario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type="body" idx="1"/>
          </p:nvPr>
        </p:nvSpPr>
        <p:spPr>
          <a:xfrm>
            <a:off x="831850" y="3166281"/>
            <a:ext cx="10515600" cy="29233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5700" b="1" dirty="0" smtClean="0"/>
              <a:t>2. Obiettivi </a:t>
            </a:r>
            <a:br>
              <a:rPr lang="it-IT" sz="5700" b="1" dirty="0" smtClean="0"/>
            </a:br>
            <a:r>
              <a:rPr lang="it-IT" sz="5700" b="1" dirty="0" smtClean="0"/>
              <a:t>e Compiti  </a:t>
            </a:r>
            <a:br>
              <a:rPr lang="it-IT" sz="5700" b="1" dirty="0" smtClean="0"/>
            </a:br>
            <a:r>
              <a:rPr lang="it-IT" sz="5700" b="1" dirty="0" smtClean="0"/>
              <a:t>della catechesi familiare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testo in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10</a:t>
            </a:fld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283993" y="3166281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30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2. </a:t>
            </a:r>
            <a:r>
              <a:rPr lang="it-IT" b="1" dirty="0"/>
              <a:t>Obiettivi e Compiti  della catechesi </a:t>
            </a:r>
            <a:r>
              <a:rPr lang="it-IT" b="1" dirty="0" smtClean="0"/>
              <a:t>familiare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Per i genitori</a:t>
            </a:r>
          </a:p>
          <a:p>
            <a:pPr lvl="1"/>
            <a:r>
              <a:rPr lang="it-IT" dirty="0" smtClean="0"/>
              <a:t>Fare esperienza di comunità</a:t>
            </a:r>
          </a:p>
          <a:p>
            <a:pPr lvl="1"/>
            <a:r>
              <a:rPr lang="it-IT" dirty="0" smtClean="0"/>
              <a:t>Abilitarsi alla responsabilità educativa</a:t>
            </a:r>
          </a:p>
          <a:p>
            <a:pPr lvl="1"/>
            <a:r>
              <a:rPr lang="it-IT" dirty="0" smtClean="0"/>
              <a:t>Riprendere il cammino di fede (</a:t>
            </a:r>
            <a:r>
              <a:rPr lang="it-IT" dirty="0" smtClean="0"/>
              <a:t>e(rie)</a:t>
            </a:r>
            <a:r>
              <a:rPr lang="it-IT" dirty="0" err="1" smtClean="0"/>
              <a:t>vangelizzazione</a:t>
            </a:r>
            <a:endParaRPr lang="it-IT" dirty="0" smtClean="0"/>
          </a:p>
          <a:p>
            <a:pPr lvl="1"/>
            <a:r>
              <a:rPr lang="it-IT" dirty="0" smtClean="0"/>
              <a:t>Rileggere e reinterpretare il proprio vissuto religioso e spirituale</a:t>
            </a:r>
            <a:endParaRPr lang="it-IT" dirty="0" smtClean="0"/>
          </a:p>
          <a:p>
            <a:pPr lvl="1"/>
            <a:r>
              <a:rPr lang="it-IT" dirty="0" smtClean="0"/>
              <a:t>Formarsi come </a:t>
            </a:r>
            <a:r>
              <a:rPr lang="it-IT" dirty="0"/>
              <a:t>discepoli-missionari</a:t>
            </a:r>
            <a:endParaRPr lang="it-IT" dirty="0" smtClean="0"/>
          </a:p>
          <a:p>
            <a:pPr lvl="1"/>
            <a:r>
              <a:rPr lang="it-IT" dirty="0" smtClean="0"/>
              <a:t>Approfondire (mistagogia) l’esperienza cristiana</a:t>
            </a:r>
          </a:p>
          <a:p>
            <a:pPr lvl="1"/>
            <a:r>
              <a:rPr lang="it-IT" dirty="0" smtClean="0"/>
              <a:t>Esplorare le diverse ministerialità e possibilità carismatiche</a:t>
            </a:r>
          </a:p>
          <a:p>
            <a:pPr lvl="1"/>
            <a:r>
              <a:rPr lang="it-IT" dirty="0" smtClean="0"/>
              <a:t>Interiorizzare la spiritualità</a:t>
            </a:r>
          </a:p>
          <a:p>
            <a:pPr lvl="1"/>
            <a:endParaRPr lang="it-IT" dirty="0"/>
          </a:p>
          <a:p>
            <a:pPr lvl="1"/>
            <a:endParaRPr lang="it-IT" dirty="0" smtClean="0"/>
          </a:p>
          <a:p>
            <a:pPr lvl="1"/>
            <a:r>
              <a:rPr lang="it-IT" dirty="0" err="1" smtClean="0"/>
              <a:t>Cf</a:t>
            </a:r>
            <a:r>
              <a:rPr lang="it-IT" dirty="0" smtClean="0"/>
              <a:t>. </a:t>
            </a:r>
            <a:r>
              <a:rPr lang="it-IT" dirty="0"/>
              <a:t>L. Meddi, </a:t>
            </a:r>
            <a:r>
              <a:rPr lang="it-IT" i="1" dirty="0"/>
              <a:t>Il cammino di fede. Riorganizzare la catechesi parrocchiale</a:t>
            </a:r>
            <a:r>
              <a:rPr lang="it-IT" dirty="0"/>
              <a:t>, </a:t>
            </a:r>
            <a:r>
              <a:rPr lang="it-IT" dirty="0" err="1"/>
              <a:t>Elledici</a:t>
            </a:r>
            <a:r>
              <a:rPr lang="it-IT" dirty="0"/>
              <a:t>, Torino </a:t>
            </a:r>
            <a:r>
              <a:rPr lang="it-IT" dirty="0" smtClean="0"/>
              <a:t>2016, c. 2 e 3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testo in www.lucianomeddi.eu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11</a:t>
            </a:fld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297641" y="3495068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567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2. </a:t>
            </a:r>
            <a:r>
              <a:rPr lang="it-IT" b="1" dirty="0"/>
              <a:t>Obiettivi e Compiti  della catechesi </a:t>
            </a:r>
            <a:r>
              <a:rPr lang="it-IT" b="1" dirty="0" smtClean="0"/>
              <a:t>familiare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Per i ragazzi</a:t>
            </a:r>
          </a:p>
          <a:p>
            <a:pPr lvl="1"/>
            <a:r>
              <a:rPr lang="it-IT" dirty="0" smtClean="0"/>
              <a:t>La prima alfabetizzazione religiosa (0-8 anni)</a:t>
            </a:r>
          </a:p>
          <a:p>
            <a:pPr lvl="2"/>
            <a:r>
              <a:rPr lang="it-IT" dirty="0" smtClean="0"/>
              <a:t>Il senso di fiducia nella vita</a:t>
            </a:r>
          </a:p>
          <a:p>
            <a:pPr lvl="2"/>
            <a:r>
              <a:rPr lang="it-IT" dirty="0" smtClean="0"/>
              <a:t>Le regole come via di realizzazione</a:t>
            </a:r>
          </a:p>
          <a:p>
            <a:pPr lvl="2"/>
            <a:r>
              <a:rPr lang="it-IT" dirty="0" smtClean="0"/>
              <a:t>Il «risveglio» </a:t>
            </a:r>
            <a:r>
              <a:rPr lang="it-IT" dirty="0" smtClean="0"/>
              <a:t>religioso autentico</a:t>
            </a:r>
            <a:endParaRPr lang="it-IT" dirty="0" smtClean="0"/>
          </a:p>
          <a:p>
            <a:pPr lvl="2"/>
            <a:r>
              <a:rPr lang="it-IT" dirty="0" smtClean="0"/>
              <a:t>La presenza di Dio come Padre-Madre</a:t>
            </a:r>
          </a:p>
          <a:p>
            <a:pPr lvl="2"/>
            <a:r>
              <a:rPr lang="it-IT" dirty="0" smtClean="0"/>
              <a:t>Il linguaggio religioso: i grandi racconti, il padre nostro, il rito eucaristico</a:t>
            </a:r>
            <a:endParaRPr lang="it-IT" dirty="0"/>
          </a:p>
          <a:p>
            <a:pPr lvl="1"/>
            <a:endParaRPr lang="it-IT" dirty="0" smtClean="0"/>
          </a:p>
          <a:p>
            <a:pPr lvl="1"/>
            <a:r>
              <a:rPr lang="it-IT" dirty="0" err="1" smtClean="0"/>
              <a:t>Cf</a:t>
            </a:r>
            <a:r>
              <a:rPr lang="it-IT" dirty="0" smtClean="0"/>
              <a:t>. </a:t>
            </a:r>
            <a:r>
              <a:rPr lang="it-IT" dirty="0"/>
              <a:t>L. Meddi, </a:t>
            </a:r>
            <a:r>
              <a:rPr lang="it-IT" i="1" dirty="0"/>
              <a:t>Il cammino di fede. Riorganizzare la catechesi parrocchiale</a:t>
            </a:r>
            <a:r>
              <a:rPr lang="it-IT" dirty="0"/>
              <a:t>, </a:t>
            </a:r>
            <a:r>
              <a:rPr lang="it-IT" dirty="0" err="1"/>
              <a:t>Elledici</a:t>
            </a:r>
            <a:r>
              <a:rPr lang="it-IT" dirty="0"/>
              <a:t>, Torino </a:t>
            </a:r>
            <a:r>
              <a:rPr lang="it-IT" dirty="0" smtClean="0"/>
              <a:t>2016, c. 4-7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testo in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12</a:t>
            </a:fld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297641" y="3495068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043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2. </a:t>
            </a:r>
            <a:r>
              <a:rPr lang="it-IT" b="1" dirty="0"/>
              <a:t>Obiettivi e Compiti  della catechesi </a:t>
            </a:r>
            <a:r>
              <a:rPr lang="it-IT" b="1" dirty="0" smtClean="0"/>
              <a:t>familiare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Per i ragazzi</a:t>
            </a:r>
          </a:p>
          <a:p>
            <a:pPr lvl="1"/>
            <a:r>
              <a:rPr lang="it-IT" dirty="0" smtClean="0"/>
              <a:t>La socializzazione parrocchiale (8 anni-12 anni)</a:t>
            </a:r>
          </a:p>
          <a:p>
            <a:pPr lvl="2"/>
            <a:r>
              <a:rPr lang="it-IT" dirty="0"/>
              <a:t>L’inserimento nella comunità</a:t>
            </a:r>
          </a:p>
          <a:p>
            <a:pPr lvl="2"/>
            <a:r>
              <a:rPr lang="it-IT" dirty="0" smtClean="0"/>
              <a:t>La critica del linguaggio </a:t>
            </a:r>
            <a:r>
              <a:rPr lang="it-IT" dirty="0" smtClean="0"/>
              <a:t>religioso e superamento del magismo\animismo religioso</a:t>
            </a:r>
            <a:endParaRPr lang="it-IT" dirty="0" smtClean="0"/>
          </a:p>
          <a:p>
            <a:pPr lvl="2"/>
            <a:r>
              <a:rPr lang="it-IT" dirty="0" smtClean="0"/>
              <a:t>l’esperienza della vita cristiana</a:t>
            </a:r>
          </a:p>
          <a:p>
            <a:pPr lvl="2"/>
            <a:r>
              <a:rPr lang="it-IT" dirty="0" smtClean="0"/>
              <a:t>La preghiera liturgica</a:t>
            </a:r>
          </a:p>
          <a:p>
            <a:pPr lvl="2"/>
            <a:r>
              <a:rPr lang="it-IT" dirty="0" smtClean="0"/>
              <a:t>Il grande racconto di Gesù</a:t>
            </a:r>
          </a:p>
          <a:p>
            <a:pPr lvl="2"/>
            <a:r>
              <a:rPr lang="it-IT" dirty="0" smtClean="0"/>
              <a:t>La simbologia eucaristica</a:t>
            </a:r>
          </a:p>
          <a:p>
            <a:pPr lvl="2"/>
            <a:endParaRPr lang="it-IT" dirty="0" smtClean="0"/>
          </a:p>
          <a:p>
            <a:pPr lvl="1"/>
            <a:endParaRPr lang="it-IT" dirty="0" smtClean="0"/>
          </a:p>
          <a:p>
            <a:pPr lvl="1"/>
            <a:r>
              <a:rPr lang="it-IT" dirty="0" err="1" smtClean="0"/>
              <a:t>Cf</a:t>
            </a:r>
            <a:r>
              <a:rPr lang="it-IT" dirty="0" smtClean="0"/>
              <a:t>. </a:t>
            </a:r>
            <a:r>
              <a:rPr lang="it-IT" dirty="0"/>
              <a:t>L. Meddi, </a:t>
            </a:r>
            <a:r>
              <a:rPr lang="it-IT" i="1" dirty="0"/>
              <a:t>Il cammino di fede. Riorganizzare la catechesi parrocchiale</a:t>
            </a:r>
            <a:r>
              <a:rPr lang="it-IT" dirty="0"/>
              <a:t>, </a:t>
            </a:r>
            <a:r>
              <a:rPr lang="it-IT" dirty="0" err="1"/>
              <a:t>Elledici</a:t>
            </a:r>
            <a:r>
              <a:rPr lang="it-IT" dirty="0"/>
              <a:t>, Torino </a:t>
            </a:r>
            <a:r>
              <a:rPr lang="it-IT" dirty="0" smtClean="0"/>
              <a:t>2016, c. 4-7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testo in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13</a:t>
            </a:fld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297641" y="3495068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353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2. </a:t>
            </a:r>
            <a:r>
              <a:rPr lang="it-IT" b="1" dirty="0"/>
              <a:t>Obiettivi e Compiti  della catechesi </a:t>
            </a:r>
            <a:r>
              <a:rPr lang="it-IT" b="1" dirty="0" smtClean="0"/>
              <a:t>familiare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Per i ragazzi</a:t>
            </a:r>
          </a:p>
          <a:p>
            <a:pPr lvl="1"/>
            <a:r>
              <a:rPr lang="it-IT" dirty="0" smtClean="0"/>
              <a:t>La personalizzazione del linguaggio cristiano (12 anni-18)</a:t>
            </a:r>
          </a:p>
          <a:p>
            <a:pPr lvl="2"/>
            <a:r>
              <a:rPr lang="it-IT" dirty="0" smtClean="0"/>
              <a:t>Esperienza di comunità dei ragazzi</a:t>
            </a:r>
          </a:p>
          <a:p>
            <a:pPr lvl="2"/>
            <a:r>
              <a:rPr lang="it-IT" dirty="0" smtClean="0"/>
              <a:t>La lettura antropologica dell’adolescenza (progetto di vita)</a:t>
            </a:r>
          </a:p>
          <a:p>
            <a:pPr lvl="2"/>
            <a:r>
              <a:rPr lang="it-IT" dirty="0" smtClean="0"/>
              <a:t>La lettura religiosa dell’adolescenza (progetto di Dio</a:t>
            </a:r>
            <a:r>
              <a:rPr lang="it-IT" dirty="0" smtClean="0"/>
              <a:t>)</a:t>
            </a:r>
          </a:p>
          <a:p>
            <a:pPr lvl="2"/>
            <a:r>
              <a:rPr lang="it-IT" dirty="0" smtClean="0"/>
              <a:t>Lo sviluppo spirituale (conoscenza spirituale del proprio Io)</a:t>
            </a:r>
            <a:endParaRPr lang="it-IT" dirty="0" smtClean="0"/>
          </a:p>
          <a:p>
            <a:pPr lvl="2"/>
            <a:r>
              <a:rPr lang="it-IT" dirty="0" smtClean="0"/>
              <a:t>La vocazione cristiana (il vangelo di Gesù)</a:t>
            </a:r>
          </a:p>
          <a:p>
            <a:pPr lvl="2"/>
            <a:r>
              <a:rPr lang="it-IT" dirty="0" smtClean="0"/>
              <a:t>L’integrazione fede e vita (sperimentazione della vita cristiana)</a:t>
            </a:r>
          </a:p>
          <a:p>
            <a:pPr lvl="2"/>
            <a:r>
              <a:rPr lang="it-IT" dirty="0" smtClean="0"/>
              <a:t>La «confermazione» battesimale (simbolizzazione liturgica)</a:t>
            </a:r>
            <a:endParaRPr lang="it-IT" dirty="0"/>
          </a:p>
          <a:p>
            <a:pPr lvl="2"/>
            <a:endParaRPr lang="it-IT" dirty="0" smtClean="0"/>
          </a:p>
          <a:p>
            <a:pPr lvl="1"/>
            <a:endParaRPr lang="it-IT" dirty="0" smtClean="0"/>
          </a:p>
          <a:p>
            <a:pPr lvl="1"/>
            <a:r>
              <a:rPr lang="it-IT" dirty="0" err="1" smtClean="0"/>
              <a:t>Cf</a:t>
            </a:r>
            <a:r>
              <a:rPr lang="it-IT" dirty="0" smtClean="0"/>
              <a:t>. </a:t>
            </a:r>
            <a:r>
              <a:rPr lang="it-IT" dirty="0"/>
              <a:t>L. Meddi, </a:t>
            </a:r>
            <a:r>
              <a:rPr lang="it-IT" i="1" dirty="0"/>
              <a:t>Il cammino di fede. Riorganizzare la catechesi parrocchiale</a:t>
            </a:r>
            <a:r>
              <a:rPr lang="it-IT" dirty="0"/>
              <a:t>, </a:t>
            </a:r>
            <a:r>
              <a:rPr lang="it-IT" dirty="0" err="1"/>
              <a:t>Elledici</a:t>
            </a:r>
            <a:r>
              <a:rPr lang="it-IT" dirty="0"/>
              <a:t>, Torino </a:t>
            </a:r>
            <a:r>
              <a:rPr lang="it-IT" dirty="0" smtClean="0"/>
              <a:t>2016, c. 4-7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testo in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14</a:t>
            </a:fld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297641" y="3495068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518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788240"/>
          </a:xfrm>
        </p:spPr>
        <p:txBody>
          <a:bodyPr>
            <a:normAutofit fontScale="90000"/>
          </a:bodyPr>
          <a:lstStyle/>
          <a:p>
            <a:r>
              <a:rPr lang="it-IT" dirty="0"/>
              <a:t>itinerario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6000" b="1" dirty="0" smtClean="0"/>
              <a:t>3. Modelli 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testo in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15</a:t>
            </a:fld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270346" y="4589463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730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3. Modelli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«catechesi familiare»</a:t>
            </a:r>
          </a:p>
          <a:p>
            <a:r>
              <a:rPr lang="it-IT" dirty="0" smtClean="0"/>
              <a:t>La catechesi intergenerazionale</a:t>
            </a:r>
          </a:p>
          <a:p>
            <a:r>
              <a:rPr lang="it-IT" dirty="0" smtClean="0"/>
              <a:t>La «pari» catechesi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testo in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16</a:t>
            </a:fld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147517" y="4425690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458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3. Modelli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«catechesi familiare» per la rievangelizzazione, la abilitazione la formazione di piccole comunità</a:t>
            </a:r>
          </a:p>
          <a:p>
            <a:pPr lvl="1"/>
            <a:r>
              <a:rPr lang="it-IT" dirty="0" smtClean="0"/>
              <a:t>Qualificazione della religione\ fede degli adulti</a:t>
            </a:r>
          </a:p>
          <a:p>
            <a:pPr lvl="1"/>
            <a:r>
              <a:rPr lang="it-IT" dirty="0" smtClean="0"/>
              <a:t>Preparazione catechistica degli adulti</a:t>
            </a:r>
          </a:p>
          <a:p>
            <a:pPr lvl="1"/>
            <a:r>
              <a:rPr lang="it-IT" dirty="0" smtClean="0"/>
              <a:t>Catechesi ai\con i ragazzi </a:t>
            </a:r>
          </a:p>
          <a:p>
            <a:pPr lvl="1"/>
            <a:r>
              <a:rPr lang="it-IT" dirty="0" smtClean="0"/>
              <a:t>Momento parrocchiale e comunitario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testo in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17</a:t>
            </a:fld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147516" y="4480281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646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3. Modelli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La catechesi </a:t>
            </a:r>
            <a:r>
              <a:rPr lang="it-IT" dirty="0" smtClean="0"/>
              <a:t>intergenerazionale per la qualità di apprendimento ed esperienza</a:t>
            </a:r>
          </a:p>
          <a:p>
            <a:pPr lvl="1"/>
            <a:r>
              <a:rPr lang="it-IT" dirty="0" smtClean="0"/>
              <a:t>Dimensione comunitaria dell’esperienza</a:t>
            </a:r>
          </a:p>
          <a:p>
            <a:pPr lvl="1"/>
            <a:r>
              <a:rPr lang="it-IT" dirty="0" smtClean="0"/>
              <a:t>Partecipazione di diversi soggetti familiari (la generazione)</a:t>
            </a:r>
          </a:p>
          <a:p>
            <a:pPr lvl="1"/>
            <a:r>
              <a:rPr lang="it-IT" dirty="0" smtClean="0"/>
              <a:t>e parrocchiali (operatori pastorali, associazioni, gruppi giovanili)</a:t>
            </a:r>
          </a:p>
          <a:p>
            <a:pPr lvl="1"/>
            <a:r>
              <a:rPr lang="it-IT" dirty="0" smtClean="0"/>
              <a:t>Apprendimento comunitario</a:t>
            </a:r>
          </a:p>
          <a:p>
            <a:pPr lvl="1"/>
            <a:r>
              <a:rPr lang="it-IT" dirty="0" smtClean="0"/>
              <a:t>Riferimenti alla liturgia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testo in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18</a:t>
            </a:fld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147516" y="4480281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30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3. Modelli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«pari» catechesi per la rievangelizzazione, la testimonianza e la formazione di piccole comunità</a:t>
            </a:r>
          </a:p>
          <a:p>
            <a:pPr lvl="1"/>
            <a:r>
              <a:rPr lang="it-IT" dirty="0" smtClean="0"/>
              <a:t>Contemporanea alla catechesi dei figli</a:t>
            </a:r>
          </a:p>
          <a:p>
            <a:pPr lvl="1"/>
            <a:r>
              <a:rPr lang="it-IT" dirty="0" smtClean="0"/>
              <a:t>Itinerario medesimo o simile</a:t>
            </a:r>
          </a:p>
          <a:p>
            <a:pPr lvl="1"/>
            <a:r>
              <a:rPr lang="it-IT" dirty="0" smtClean="0"/>
              <a:t>Momenti comunitari</a:t>
            </a:r>
          </a:p>
          <a:p>
            <a:pPr lvl="1"/>
            <a:r>
              <a:rPr lang="it-IT" dirty="0" smtClean="0"/>
              <a:t>Sostegno al dialogo </a:t>
            </a:r>
            <a:r>
              <a:rPr lang="it-IT" dirty="0" err="1" smtClean="0"/>
              <a:t>famililare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testo in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19</a:t>
            </a:fld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147517" y="4425690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476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it-IT" dirty="0" smtClean="0"/>
              <a:t>Già negli anni ‘30 nella catechesi si parla della «necessità» delle mamme catechiste per favorire la crescita religiosa dei figli</a:t>
            </a:r>
          </a:p>
          <a:p>
            <a:r>
              <a:rPr lang="it-IT" dirty="0" smtClean="0"/>
              <a:t>Le prime riflessioni organiche sono degli anni ‘60 e sono intese come catechesi per gli adulti e abilitazione al compito educativo dei genitori</a:t>
            </a:r>
          </a:p>
          <a:p>
            <a:r>
              <a:rPr lang="it-IT" dirty="0" smtClean="0"/>
              <a:t>Un grande impulso venne da 2 esperienze: la catechesi familiare di C. </a:t>
            </a:r>
            <a:r>
              <a:rPr lang="it-IT" dirty="0" err="1" smtClean="0"/>
              <a:t>Decker</a:t>
            </a:r>
            <a:r>
              <a:rPr lang="it-IT" dirty="0" smtClean="0"/>
              <a:t>, cileno; e dalla catechesi comunitaria di W, </a:t>
            </a:r>
            <a:r>
              <a:rPr lang="it-IT" dirty="0" err="1" smtClean="0"/>
              <a:t>Saris</a:t>
            </a:r>
            <a:r>
              <a:rPr lang="it-IT" dirty="0" smtClean="0"/>
              <a:t>, Olandese</a:t>
            </a:r>
          </a:p>
          <a:p>
            <a:r>
              <a:rPr lang="it-IT" dirty="0" smtClean="0"/>
              <a:t>Tuttavia i documenti italiani sembrano avere molta paura a suggerire il modello pastorale della CF</a:t>
            </a:r>
          </a:p>
          <a:p>
            <a:r>
              <a:rPr lang="it-IT" dirty="0" smtClean="0"/>
              <a:t>Anche «Incontriamo Gesù» non usa neppure questa espressione!</a:t>
            </a: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174812" y="1529790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testo in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576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788240"/>
          </a:xfrm>
        </p:spPr>
        <p:txBody>
          <a:bodyPr>
            <a:normAutofit fontScale="90000"/>
          </a:bodyPr>
          <a:lstStyle/>
          <a:p>
            <a:r>
              <a:rPr lang="it-IT" dirty="0"/>
              <a:t>itinerario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4800" b="1" dirty="0" smtClean="0"/>
              <a:t>4. Aspetti </a:t>
            </a:r>
            <a:br>
              <a:rPr lang="it-IT" sz="4800" b="1" dirty="0" smtClean="0"/>
            </a:br>
            <a:r>
              <a:rPr lang="it-IT" sz="4800" b="1" dirty="0" smtClean="0"/>
              <a:t>organizzativi</a:t>
            </a:r>
            <a:endParaRPr lang="it-IT" sz="48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testo in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20</a:t>
            </a:fld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85538" y="4457023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365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4. Aspetti </a:t>
            </a:r>
            <a:r>
              <a:rPr lang="it-IT" b="1" dirty="0" smtClean="0"/>
              <a:t>organizzativi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A</a:t>
            </a:r>
            <a:r>
              <a:rPr lang="it-IT" dirty="0" smtClean="0"/>
              <a:t>ttenzione agli scopi! Soprattutto al «dopo», finalizzare l’esperienza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Il ruolo delle piccole comunità come via e come scopo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Importanza degli animatori, loro </a:t>
            </a:r>
            <a:r>
              <a:rPr lang="it-IT" dirty="0" err="1" smtClean="0"/>
              <a:t>carismaticità</a:t>
            </a:r>
            <a:r>
              <a:rPr lang="it-IT" dirty="0" smtClean="0"/>
              <a:t> e significazione territoriale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Proporre, in ogni modello, «piccolissimi gruppi»!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Comunicazione aperta, per la ricerca comune, senza giudizio (comunità di apprendimento)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Comunicazione come narrazione e biografia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Accentuare il carattere di costruzione di esperienze della catechesi (comunità di pratica)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testo in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21</a:t>
            </a:fld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120221" y="4982674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555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4027725"/>
            <a:ext cx="10515600" cy="2511187"/>
          </a:xfrm>
        </p:spPr>
        <p:txBody>
          <a:bodyPr>
            <a:normAutofit/>
          </a:bodyPr>
          <a:lstStyle/>
          <a:p>
            <a:r>
              <a:rPr lang="it-IT" dirty="0" smtClean="0"/>
              <a:t> </a:t>
            </a:r>
            <a:br>
              <a:rPr lang="it-IT" dirty="0" smtClean="0"/>
            </a:br>
            <a:r>
              <a:rPr lang="it-IT" sz="2400" dirty="0" smtClean="0"/>
              <a:t>in </a:t>
            </a:r>
            <a:r>
              <a:rPr lang="it-IT" sz="2400" dirty="0" smtClean="0">
                <a:hlinkClick r:id="rId2"/>
              </a:rPr>
              <a:t>www.lucianomeddi.eu</a:t>
            </a:r>
            <a:r>
              <a:rPr lang="it-IT" sz="2400" dirty="0" smtClean="0"/>
              <a:t> troverai queste </a:t>
            </a:r>
            <a:r>
              <a:rPr lang="it-IT" sz="2400" dirty="0" err="1" smtClean="0"/>
              <a:t>slides</a:t>
            </a:r>
            <a:r>
              <a:rPr lang="it-IT" sz="2400" dirty="0" smtClean="0"/>
              <a:t> </a:t>
            </a:r>
            <a:br>
              <a:rPr lang="it-IT" sz="2400" dirty="0" smtClean="0"/>
            </a:br>
            <a:r>
              <a:rPr lang="it-IT" sz="2400" dirty="0" smtClean="0"/>
              <a:t>e anche il testo-breve della mia relazione al congresso della Equipe </a:t>
            </a:r>
            <a:r>
              <a:rPr lang="it-IT" sz="2400" dirty="0" err="1" smtClean="0"/>
              <a:t>Europeenne</a:t>
            </a:r>
            <a:r>
              <a:rPr lang="it-IT" sz="2400" dirty="0" smtClean="0"/>
              <a:t> de </a:t>
            </a:r>
            <a:r>
              <a:rPr lang="it-IT" sz="2400" dirty="0" err="1" smtClean="0"/>
              <a:t>catéchèse</a:t>
            </a:r>
            <a:r>
              <a:rPr lang="it-IT" sz="2400" dirty="0" smtClean="0"/>
              <a:t> a Madrid </a:t>
            </a:r>
            <a:endParaRPr lang="it-IT" sz="36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testo in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942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Riferimenti bibliografici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55000" lnSpcReduction="20000"/>
          </a:bodyPr>
          <a:lstStyle/>
          <a:p>
            <a:r>
              <a:rPr lang="it-IT" dirty="0" err="1"/>
              <a:t>Gc</a:t>
            </a:r>
            <a:r>
              <a:rPr lang="it-IT" dirty="0"/>
              <a:t>. Negri, </a:t>
            </a:r>
            <a:r>
              <a:rPr lang="it-IT" i="1" dirty="0"/>
              <a:t>Alcune iniziative di catechesi familiare</a:t>
            </a:r>
            <a:r>
              <a:rPr lang="it-IT" dirty="0"/>
              <a:t>, «Orientamenti Pedagogici», VII (1960) 6, </a:t>
            </a:r>
            <a:r>
              <a:rPr lang="it-IT" dirty="0" smtClean="0"/>
              <a:t>1009-1116</a:t>
            </a:r>
          </a:p>
          <a:p>
            <a:r>
              <a:rPr lang="it-IT" dirty="0"/>
              <a:t>W. </a:t>
            </a:r>
            <a:r>
              <a:rPr lang="it-IT" dirty="0" err="1"/>
              <a:t>Saris</a:t>
            </a:r>
            <a:r>
              <a:rPr lang="it-IT" dirty="0"/>
              <a:t>, </a:t>
            </a:r>
            <a:r>
              <a:rPr lang="it-IT" i="1" dirty="0"/>
              <a:t>Dove nasce la chiesa. Catechesi familiare</a:t>
            </a:r>
            <a:r>
              <a:rPr lang="it-IT" dirty="0"/>
              <a:t>, </a:t>
            </a:r>
            <a:r>
              <a:rPr lang="it-IT" dirty="0" err="1"/>
              <a:t>Elledici</a:t>
            </a:r>
            <a:r>
              <a:rPr lang="it-IT" dirty="0"/>
              <a:t>, Torino </a:t>
            </a:r>
            <a:r>
              <a:rPr lang="it-IT" dirty="0" smtClean="0"/>
              <a:t>1978</a:t>
            </a:r>
          </a:p>
          <a:p>
            <a:r>
              <a:rPr lang="it-IT" dirty="0"/>
              <a:t>C. </a:t>
            </a:r>
            <a:r>
              <a:rPr lang="it-IT" dirty="0" err="1"/>
              <a:t>Decker</a:t>
            </a:r>
            <a:r>
              <a:rPr lang="it-IT" dirty="0"/>
              <a:t>, </a:t>
            </a:r>
            <a:r>
              <a:rPr lang="it-IT" i="1" dirty="0" err="1"/>
              <a:t>Catequesis</a:t>
            </a:r>
            <a:r>
              <a:rPr lang="it-IT" i="1" dirty="0"/>
              <a:t> </a:t>
            </a:r>
            <a:r>
              <a:rPr lang="it-IT" i="1" dirty="0" err="1"/>
              <a:t>familiar</a:t>
            </a:r>
            <a:r>
              <a:rPr lang="it-IT" i="1" dirty="0"/>
              <a:t>. Su </a:t>
            </a:r>
            <a:r>
              <a:rPr lang="it-IT" i="1" dirty="0" err="1"/>
              <a:t>metodología</a:t>
            </a:r>
            <a:r>
              <a:rPr lang="it-IT" dirty="0"/>
              <a:t>, </a:t>
            </a:r>
            <a:r>
              <a:rPr lang="it-IT" dirty="0" err="1"/>
              <a:t>Arquidiócesis</a:t>
            </a:r>
            <a:r>
              <a:rPr lang="it-IT" dirty="0"/>
              <a:t> de Santiago, Santiago </a:t>
            </a:r>
            <a:r>
              <a:rPr lang="it-IT" dirty="0" smtClean="0"/>
              <a:t>1982</a:t>
            </a:r>
          </a:p>
          <a:p>
            <a:r>
              <a:rPr lang="it-IT" dirty="0"/>
              <a:t>D. Luciani, </a:t>
            </a:r>
            <a:r>
              <a:rPr lang="it-IT" i="1" dirty="0"/>
              <a:t>Iniziazione cristiana di comunità adulte</a:t>
            </a:r>
            <a:r>
              <a:rPr lang="it-IT" dirty="0"/>
              <a:t>, s.n., Passo Corese 1999</a:t>
            </a:r>
            <a:endParaRPr lang="it-IT" dirty="0" smtClean="0"/>
          </a:p>
          <a:p>
            <a:r>
              <a:rPr lang="fr-FR" dirty="0"/>
              <a:t>H. </a:t>
            </a:r>
            <a:r>
              <a:rPr lang="fr-FR" dirty="0" err="1"/>
              <a:t>Derroitte</a:t>
            </a:r>
            <a:r>
              <a:rPr lang="fr-FR" dirty="0"/>
              <a:t>, </a:t>
            </a:r>
            <a:r>
              <a:rPr lang="fr-FR" i="1" dirty="0"/>
              <a:t>Quel avenir pour la catéchèse des familles</a:t>
            </a:r>
            <a:r>
              <a:rPr lang="fr-FR" dirty="0"/>
              <a:t>, Id. (sous la Direction), </a:t>
            </a:r>
            <a:r>
              <a:rPr lang="fr-FR" i="1" dirty="0"/>
              <a:t>Théologie, mission et catéchèse</a:t>
            </a:r>
            <a:r>
              <a:rPr lang="fr-FR" dirty="0"/>
              <a:t>, Novalis-Lumen Vitae, Bruxelles 2002, </a:t>
            </a:r>
            <a:r>
              <a:rPr lang="fr-FR" dirty="0" smtClean="0"/>
              <a:t>133-148</a:t>
            </a:r>
          </a:p>
          <a:p>
            <a:r>
              <a:rPr lang="it-IT" dirty="0"/>
              <a:t>G. Villata, </a:t>
            </a:r>
            <a:r>
              <a:rPr lang="it-IT" i="1" dirty="0" err="1"/>
              <a:t>Intergenerazionalità</a:t>
            </a:r>
            <a:r>
              <a:rPr lang="it-IT" i="1" dirty="0"/>
              <a:t> e catechesi. Stimoli per la riflessione e orientamenti per l’azione</a:t>
            </a:r>
            <a:r>
              <a:rPr lang="it-IT" dirty="0"/>
              <a:t>, «Catechesi», LXXI (2002) 5, </a:t>
            </a:r>
            <a:r>
              <a:rPr lang="it-IT" dirty="0" smtClean="0"/>
              <a:t>26-31</a:t>
            </a:r>
          </a:p>
          <a:p>
            <a:r>
              <a:rPr lang="it-IT" dirty="0"/>
              <a:t>D. Luciani, </a:t>
            </a:r>
            <a:r>
              <a:rPr lang="it-IT" i="1" dirty="0"/>
              <a:t>Nuove strutture per la pastorale d'iniziazione. Conversione pastorale necessaria</a:t>
            </a:r>
            <a:r>
              <a:rPr lang="it-IT" dirty="0"/>
              <a:t>, «Orientamenti Pastorali », LI (2003) 4, 51-59</a:t>
            </a:r>
            <a:endParaRPr lang="it-IT" dirty="0" smtClean="0"/>
          </a:p>
          <a:p>
            <a:r>
              <a:rPr lang="it-IT" dirty="0" smtClean="0"/>
              <a:t>M.L</a:t>
            </a:r>
            <a:r>
              <a:rPr lang="it-IT" dirty="0"/>
              <a:t>. Mazzarello, </a:t>
            </a:r>
            <a:r>
              <a:rPr lang="it-IT" i="1" dirty="0"/>
              <a:t>Modelli di catechesi familiare tra memoria e profezia</a:t>
            </a:r>
            <a:r>
              <a:rPr lang="it-IT" dirty="0"/>
              <a:t>, «Rivista di Scienze dell'Educazione», XLII (2004) 2, </a:t>
            </a:r>
            <a:r>
              <a:rPr lang="it-IT" dirty="0" smtClean="0"/>
              <a:t>322-333</a:t>
            </a:r>
          </a:p>
          <a:p>
            <a:r>
              <a:rPr lang="it-IT" dirty="0"/>
              <a:t>S. Giusti, </a:t>
            </a:r>
            <a:r>
              <a:rPr lang="it-IT" i="1" dirty="0"/>
              <a:t>La via italiana alla catechesi familiare</a:t>
            </a:r>
            <a:r>
              <a:rPr lang="it-IT" dirty="0"/>
              <a:t>, Paoline, Milano 2008, </a:t>
            </a:r>
            <a:endParaRPr lang="it-IT" dirty="0" smtClean="0"/>
          </a:p>
          <a:p>
            <a:r>
              <a:rPr lang="it-IT" dirty="0"/>
              <a:t>L. Meddi, </a:t>
            </a:r>
            <a:r>
              <a:rPr lang="it-IT" i="1" dirty="0"/>
              <a:t>Il compito missionario della famiglia nella iniziazione cristiana dei ragazzi. Un modello</a:t>
            </a:r>
            <a:r>
              <a:rPr lang="it-IT" dirty="0"/>
              <a:t>, Equipe </a:t>
            </a:r>
            <a:r>
              <a:rPr lang="it-IT" dirty="0" err="1"/>
              <a:t>Européenne</a:t>
            </a:r>
            <a:r>
              <a:rPr lang="it-IT" dirty="0"/>
              <a:t> de </a:t>
            </a:r>
            <a:r>
              <a:rPr lang="it-IT" dirty="0" err="1"/>
              <a:t>Catéchèse</a:t>
            </a:r>
            <a:r>
              <a:rPr lang="it-IT" dirty="0"/>
              <a:t>, </a:t>
            </a:r>
            <a:r>
              <a:rPr lang="it-IT" i="1" dirty="0"/>
              <a:t>La famiglia, tra educazione cristiana e proposta di fede. Congresso dell’EEC - Madrid, 31 maggio - 5 giugno 2017</a:t>
            </a:r>
            <a:r>
              <a:rPr lang="it-IT" dirty="0"/>
              <a:t>, 4 giugno </a:t>
            </a:r>
            <a:r>
              <a:rPr lang="it-IT" dirty="0" smtClean="0"/>
              <a:t>2017.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testo in 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158770" y="1600703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346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itinerario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1</a:t>
            </a:r>
            <a:r>
              <a:rPr lang="it-IT" b="1" dirty="0" smtClean="0"/>
              <a:t>. l’importanza e la necessità della catechesi familiare</a:t>
            </a:r>
          </a:p>
          <a:p>
            <a:pPr marL="0" indent="0">
              <a:buNone/>
            </a:pPr>
            <a:r>
              <a:rPr lang="it-IT" b="1" dirty="0" smtClean="0"/>
              <a:t>2. Obiettivi e Compiti  della catechesi familiare</a:t>
            </a:r>
          </a:p>
          <a:p>
            <a:pPr marL="0" indent="0">
              <a:buNone/>
            </a:pPr>
            <a:r>
              <a:rPr lang="it-IT" b="1" dirty="0" smtClean="0"/>
              <a:t>3. Modelli </a:t>
            </a:r>
          </a:p>
          <a:p>
            <a:pPr marL="0" indent="0">
              <a:buNone/>
            </a:pPr>
            <a:r>
              <a:rPr lang="it-IT" b="1" dirty="0" smtClean="0"/>
              <a:t>4. Aspetti organizzativi</a:t>
            </a: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174812" y="1529790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testo in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47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054940"/>
          </a:xfrm>
        </p:spPr>
        <p:txBody>
          <a:bodyPr/>
          <a:lstStyle/>
          <a:p>
            <a:r>
              <a:rPr lang="it-IT" dirty="0"/>
              <a:t>itinerario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type="body" idx="1"/>
          </p:nvPr>
        </p:nvSpPr>
        <p:spPr>
          <a:xfrm>
            <a:off x="831850" y="2944629"/>
            <a:ext cx="10515600" cy="3145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4700" b="1" dirty="0"/>
              <a:t>1</a:t>
            </a:r>
            <a:r>
              <a:rPr lang="it-IT" sz="4700" b="1" dirty="0" smtClean="0"/>
              <a:t>. l’importanza e </a:t>
            </a:r>
            <a:br>
              <a:rPr lang="it-IT" sz="4700" b="1" dirty="0" smtClean="0"/>
            </a:br>
            <a:r>
              <a:rPr lang="it-IT" sz="4700" b="1" dirty="0" smtClean="0"/>
              <a:t>la necessità della </a:t>
            </a:r>
            <a:br>
              <a:rPr lang="it-IT" sz="4700" b="1" dirty="0" smtClean="0"/>
            </a:br>
            <a:r>
              <a:rPr lang="it-IT" sz="4700" b="1" dirty="0" smtClean="0"/>
              <a:t>catechesi familiare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testo in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5</a:t>
            </a:fld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202107" y="2891279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721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1</a:t>
            </a:r>
            <a:r>
              <a:rPr lang="it-IT" b="1" dirty="0"/>
              <a:t>. l’importanza e la necessità della catechesi </a:t>
            </a:r>
            <a:r>
              <a:rPr lang="it-IT" b="1" dirty="0" smtClean="0"/>
              <a:t>familiare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pedagogica: </a:t>
            </a:r>
            <a:r>
              <a:rPr lang="it-IT" dirty="0" smtClean="0"/>
              <a:t>abilitare il </a:t>
            </a:r>
            <a:r>
              <a:rPr lang="it-IT" dirty="0"/>
              <a:t>ruolo dei genitori </a:t>
            </a:r>
            <a:r>
              <a:rPr lang="it-IT" dirty="0" smtClean="0"/>
              <a:t>nella educazione religiosa</a:t>
            </a:r>
            <a:endParaRPr lang="it-IT" dirty="0"/>
          </a:p>
          <a:p>
            <a:r>
              <a:rPr lang="it-IT" dirty="0"/>
              <a:t>sociologica: la fine del catecumenato sociale, della religiosità diffusa, della società </a:t>
            </a:r>
            <a:r>
              <a:rPr lang="it-IT" dirty="0" smtClean="0"/>
              <a:t>semplice chiede nuove socializzazioni</a:t>
            </a:r>
            <a:endParaRPr lang="it-IT" dirty="0"/>
          </a:p>
          <a:p>
            <a:r>
              <a:rPr lang="it-IT" dirty="0" smtClean="0"/>
              <a:t>Pastorale: rifare </a:t>
            </a:r>
            <a:r>
              <a:rPr lang="it-IT" dirty="0"/>
              <a:t>il tessuto della comunità </a:t>
            </a:r>
            <a:r>
              <a:rPr lang="it-IT" dirty="0" smtClean="0"/>
              <a:t>cristiana per rendere la comunità missionaria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testo in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6</a:t>
            </a:fld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243050" y="2372664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54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1</a:t>
            </a:r>
            <a:r>
              <a:rPr lang="it-IT" b="1" dirty="0"/>
              <a:t>. l’importanza e la necessità della catechesi </a:t>
            </a:r>
            <a:r>
              <a:rPr lang="it-IT" b="1" dirty="0" smtClean="0"/>
              <a:t>familiare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pedagogica: il ruolo dei genitori </a:t>
            </a:r>
            <a:r>
              <a:rPr lang="it-IT" dirty="0" smtClean="0"/>
              <a:t>nella educazione religiosa</a:t>
            </a:r>
          </a:p>
          <a:p>
            <a:pPr lvl="1"/>
            <a:r>
              <a:rPr lang="it-IT" dirty="0" smtClean="0"/>
              <a:t>L’immagine materna e paterna di Dio</a:t>
            </a:r>
          </a:p>
          <a:p>
            <a:pPr lvl="1"/>
            <a:r>
              <a:rPr lang="it-IT" dirty="0" smtClean="0"/>
              <a:t>Il valore affettivo della testimonianza</a:t>
            </a:r>
          </a:p>
          <a:p>
            <a:pPr lvl="1"/>
            <a:r>
              <a:rPr lang="it-IT" dirty="0" smtClean="0"/>
              <a:t>L’esercizio e testimonianza per la imitazione dei </a:t>
            </a:r>
            <a:r>
              <a:rPr lang="it-IT" dirty="0" smtClean="0"/>
              <a:t>figli</a:t>
            </a:r>
          </a:p>
          <a:p>
            <a:pPr lvl="1"/>
            <a:r>
              <a:rPr lang="it-IT" dirty="0" smtClean="0"/>
              <a:t>Chiede una socializzazione primaria rinnovata (alfabeto religioso o lingua materna religiosa)</a:t>
            </a:r>
            <a:endParaRPr lang="it-IT" dirty="0" smtClean="0"/>
          </a:p>
          <a:p>
            <a:pPr lvl="1"/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testo in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7</a:t>
            </a:fld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243050" y="2372664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936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1</a:t>
            </a:r>
            <a:r>
              <a:rPr lang="it-IT" b="1" dirty="0"/>
              <a:t>. l’importanza e la necessità della catechesi </a:t>
            </a:r>
            <a:r>
              <a:rPr lang="it-IT" b="1" dirty="0" smtClean="0"/>
              <a:t>familiare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sociologica</a:t>
            </a:r>
            <a:r>
              <a:rPr lang="it-IT" dirty="0"/>
              <a:t>: la fine del catecumenato sociale, della religiosità diffusa, della società </a:t>
            </a:r>
            <a:r>
              <a:rPr lang="it-IT" dirty="0" smtClean="0"/>
              <a:t>semplice</a:t>
            </a:r>
          </a:p>
          <a:p>
            <a:pPr lvl="1"/>
            <a:r>
              <a:rPr lang="it-IT" dirty="0" smtClean="0"/>
              <a:t>L’educazione religiosa non avviene più spontaneamente</a:t>
            </a:r>
          </a:p>
          <a:p>
            <a:pPr lvl="1"/>
            <a:r>
              <a:rPr lang="it-IT" dirty="0" smtClean="0"/>
              <a:t>Sempre più diviene una sub-cultura </a:t>
            </a:r>
            <a:endParaRPr lang="it-IT" dirty="0" smtClean="0"/>
          </a:p>
          <a:p>
            <a:pPr lvl="1"/>
            <a:r>
              <a:rPr lang="it-IT" dirty="0" smtClean="0"/>
              <a:t>cioè </a:t>
            </a:r>
            <a:r>
              <a:rPr lang="it-IT" dirty="0" smtClean="0"/>
              <a:t>esige una scelta precisa</a:t>
            </a:r>
          </a:p>
          <a:p>
            <a:pPr lvl="1"/>
            <a:r>
              <a:rPr lang="it-IT" dirty="0" smtClean="0"/>
              <a:t>In un contesto di un «legittimo» pluralismo </a:t>
            </a:r>
          </a:p>
          <a:p>
            <a:pPr lvl="2"/>
            <a:r>
              <a:rPr lang="it-IT" dirty="0" smtClean="0"/>
              <a:t>Culturale</a:t>
            </a:r>
          </a:p>
          <a:p>
            <a:pPr lvl="2"/>
            <a:r>
              <a:rPr lang="it-IT" dirty="0" smtClean="0"/>
              <a:t>Religioso</a:t>
            </a:r>
          </a:p>
          <a:p>
            <a:pPr lvl="2"/>
            <a:r>
              <a:rPr lang="it-IT" dirty="0" smtClean="0"/>
              <a:t>valoriale</a:t>
            </a:r>
          </a:p>
          <a:p>
            <a:pPr lvl="1"/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testo in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8</a:t>
            </a:fld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243050" y="2372664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250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1</a:t>
            </a:r>
            <a:r>
              <a:rPr lang="it-IT" b="1" dirty="0"/>
              <a:t>. l’importanza e la necessità della catechesi </a:t>
            </a:r>
            <a:r>
              <a:rPr lang="it-IT" b="1" dirty="0" smtClean="0"/>
              <a:t>familiare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Pastorale: rifare </a:t>
            </a:r>
            <a:r>
              <a:rPr lang="it-IT" dirty="0"/>
              <a:t>il tessuto della comunità </a:t>
            </a:r>
            <a:r>
              <a:rPr lang="it-IT" dirty="0" smtClean="0"/>
              <a:t>cristiana</a:t>
            </a:r>
          </a:p>
          <a:p>
            <a:pPr lvl="1"/>
            <a:r>
              <a:rPr lang="it-IT" dirty="0" smtClean="0"/>
              <a:t>La «conversione missionaria» della pastorale!</a:t>
            </a:r>
          </a:p>
          <a:p>
            <a:pPr lvl="1"/>
            <a:r>
              <a:rPr lang="it-IT" dirty="0" smtClean="0"/>
              <a:t>Passare dalla trasmissione sociologica della fede alla qualificazione dei credenti, la maturità della fede</a:t>
            </a:r>
          </a:p>
          <a:p>
            <a:pPr lvl="2"/>
            <a:r>
              <a:rPr lang="it-IT" dirty="0" smtClean="0"/>
              <a:t>Scelta personale</a:t>
            </a:r>
          </a:p>
          <a:p>
            <a:pPr lvl="2"/>
            <a:r>
              <a:rPr lang="it-IT" dirty="0" smtClean="0"/>
              <a:t>Personalizzazione, integrazione, interiorizzazione</a:t>
            </a:r>
          </a:p>
          <a:p>
            <a:pPr lvl="2"/>
            <a:r>
              <a:rPr lang="it-IT" dirty="0" smtClean="0"/>
              <a:t>Abilitazione a leggere cristianamente la realtà e se stessi</a:t>
            </a:r>
          </a:p>
          <a:p>
            <a:pPr lvl="2"/>
            <a:r>
              <a:rPr lang="it-IT" dirty="0" smtClean="0"/>
              <a:t>Essere «discepoli missionari»!</a:t>
            </a:r>
          </a:p>
          <a:p>
            <a:pPr lvl="1"/>
            <a:r>
              <a:rPr lang="it-IT" dirty="0" smtClean="0"/>
              <a:t>Sostenere la pastorale parrocchiale</a:t>
            </a:r>
          </a:p>
          <a:p>
            <a:pPr lvl="2"/>
            <a:r>
              <a:rPr lang="it-IT" dirty="0" smtClean="0"/>
              <a:t>Le diverse ministerialità</a:t>
            </a:r>
          </a:p>
          <a:p>
            <a:pPr lvl="2"/>
            <a:r>
              <a:rPr lang="it-IT" dirty="0" smtClean="0"/>
              <a:t>Lo sviluppo dei personali carismi</a:t>
            </a:r>
          </a:p>
          <a:p>
            <a:pPr lvl="2"/>
            <a:r>
              <a:rPr lang="it-IT" dirty="0" smtClean="0"/>
              <a:t>Il rapporto e la testimonianza comunitaria nel territorio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testo in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9</a:t>
            </a:fld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243050" y="2372664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284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1274</Words>
  <Application>Microsoft Office PowerPoint</Application>
  <PresentationFormat>Widescreen</PresentationFormat>
  <Paragraphs>187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7" baseType="lpstr">
      <vt:lpstr>Arial</vt:lpstr>
      <vt:lpstr>Britannic Bold</vt:lpstr>
      <vt:lpstr>Calibri</vt:lpstr>
      <vt:lpstr>Calibri Light</vt:lpstr>
      <vt:lpstr>Tema di Office</vt:lpstr>
      <vt:lpstr>La catechesi familiare. Necessità, compiti e modelli</vt:lpstr>
      <vt:lpstr>Introduzione </vt:lpstr>
      <vt:lpstr>Riferimenti bibliografici</vt:lpstr>
      <vt:lpstr>itinerario</vt:lpstr>
      <vt:lpstr>itinerario</vt:lpstr>
      <vt:lpstr>1. l’importanza e la necessità della catechesi familiare</vt:lpstr>
      <vt:lpstr>1. l’importanza e la necessità della catechesi familiare</vt:lpstr>
      <vt:lpstr>1. l’importanza e la necessità della catechesi familiare</vt:lpstr>
      <vt:lpstr>1. l’importanza e la necessità della catechesi familiare</vt:lpstr>
      <vt:lpstr>itinerario</vt:lpstr>
      <vt:lpstr>2. Obiettivi e Compiti  della catechesi familiare</vt:lpstr>
      <vt:lpstr>2. Obiettivi e Compiti  della catechesi familiare</vt:lpstr>
      <vt:lpstr>2. Obiettivi e Compiti  della catechesi familiare</vt:lpstr>
      <vt:lpstr>2. Obiettivi e Compiti  della catechesi familiare</vt:lpstr>
      <vt:lpstr>itinerario</vt:lpstr>
      <vt:lpstr>3. Modelli </vt:lpstr>
      <vt:lpstr>3. Modelli </vt:lpstr>
      <vt:lpstr>3. Modelli </vt:lpstr>
      <vt:lpstr>3. Modelli </vt:lpstr>
      <vt:lpstr>itinerario</vt:lpstr>
      <vt:lpstr>4. Aspetti organizzativi</vt:lpstr>
      <vt:lpstr>  in www.lucianomeddi.eu troverai queste slides  e anche il testo-breve della mia relazione al congresso della Equipe Europeenne de catéchèse a Madrid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Inculturazione e catechesi La catechesi inculturata via della personalità cristiana</dc:title>
  <dc:creator>luciano meddi</dc:creator>
  <cp:lastModifiedBy>luciano meddi</cp:lastModifiedBy>
  <cp:revision>57</cp:revision>
  <dcterms:created xsi:type="dcterms:W3CDTF">2016-01-19T06:41:56Z</dcterms:created>
  <dcterms:modified xsi:type="dcterms:W3CDTF">2017-10-03T13:01:18Z</dcterms:modified>
</cp:coreProperties>
</file>